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70" r:id="rId5"/>
  </p:sldMasterIdLst>
  <p:notesMasterIdLst>
    <p:notesMasterId r:id="rId26"/>
  </p:notesMasterIdLst>
  <p:sldIdLst>
    <p:sldId id="265" r:id="rId6"/>
    <p:sldId id="258" r:id="rId7"/>
    <p:sldId id="287" r:id="rId8"/>
    <p:sldId id="288" r:id="rId9"/>
    <p:sldId id="293" r:id="rId10"/>
    <p:sldId id="299" r:id="rId11"/>
    <p:sldId id="295" r:id="rId12"/>
    <p:sldId id="301" r:id="rId13"/>
    <p:sldId id="289" r:id="rId14"/>
    <p:sldId id="290" r:id="rId15"/>
    <p:sldId id="291" r:id="rId16"/>
    <p:sldId id="292" r:id="rId17"/>
    <p:sldId id="296" r:id="rId18"/>
    <p:sldId id="294" r:id="rId19"/>
    <p:sldId id="297" r:id="rId20"/>
    <p:sldId id="302" r:id="rId21"/>
    <p:sldId id="303" r:id="rId22"/>
    <p:sldId id="304" r:id="rId23"/>
    <p:sldId id="305" r:id="rId24"/>
    <p:sldId id="29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3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8EF970-D8E4-45CC-9619-84F1DA2E8263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16370-B06E-4622-9BA8-5A90BBB75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511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50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4F58D-42F4-485C-9DB0-38ECA14DE9F9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2266913" y="1360351"/>
            <a:ext cx="7743200" cy="1546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0" name="Shape 10"/>
          <p:cNvSpPr/>
          <p:nvPr/>
        </p:nvSpPr>
        <p:spPr>
          <a:xfrm>
            <a:off x="9196833" y="6199951"/>
            <a:ext cx="1692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11" name="Shape 11"/>
          <p:cNvSpPr/>
          <p:nvPr/>
        </p:nvSpPr>
        <p:spPr>
          <a:xfrm>
            <a:off x="9939167" y="5638801"/>
            <a:ext cx="1692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12" name="Shape 12"/>
          <p:cNvSpPr/>
          <p:nvPr/>
        </p:nvSpPr>
        <p:spPr>
          <a:xfrm>
            <a:off x="11770303" y="4597555"/>
            <a:ext cx="1012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13" name="Shape 13"/>
          <p:cNvSpPr/>
          <p:nvPr/>
        </p:nvSpPr>
        <p:spPr>
          <a:xfrm>
            <a:off x="11569400" y="6577875"/>
            <a:ext cx="1692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14" name="Shape 14"/>
          <p:cNvSpPr/>
          <p:nvPr/>
        </p:nvSpPr>
        <p:spPr>
          <a:xfrm>
            <a:off x="3962967" y="633401"/>
            <a:ext cx="1692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15" name="Shape 15"/>
          <p:cNvSpPr/>
          <p:nvPr/>
        </p:nvSpPr>
        <p:spPr>
          <a:xfrm>
            <a:off x="772847" y="3373479"/>
            <a:ext cx="1692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16" name="Shape 16"/>
          <p:cNvSpPr/>
          <p:nvPr/>
        </p:nvSpPr>
        <p:spPr>
          <a:xfrm>
            <a:off x="415791" y="791519"/>
            <a:ext cx="1692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17" name="Shape 17"/>
          <p:cNvSpPr/>
          <p:nvPr/>
        </p:nvSpPr>
        <p:spPr>
          <a:xfrm>
            <a:off x="835096" y="1339872"/>
            <a:ext cx="3384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18" name="Shape 18"/>
          <p:cNvSpPr/>
          <p:nvPr/>
        </p:nvSpPr>
        <p:spPr>
          <a:xfrm>
            <a:off x="10806000" y="4963101"/>
            <a:ext cx="2536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19" name="Shape 19"/>
          <p:cNvSpPr/>
          <p:nvPr/>
        </p:nvSpPr>
        <p:spPr>
          <a:xfrm>
            <a:off x="11738600" y="5654658"/>
            <a:ext cx="2536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20" name="Shape 20"/>
          <p:cNvSpPr/>
          <p:nvPr/>
        </p:nvSpPr>
        <p:spPr>
          <a:xfrm>
            <a:off x="261747" y="1990891"/>
            <a:ext cx="1012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21" name="Shape 21"/>
          <p:cNvSpPr/>
          <p:nvPr/>
        </p:nvSpPr>
        <p:spPr>
          <a:xfrm>
            <a:off x="2317400" y="271323"/>
            <a:ext cx="3384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22" name="Shape 22"/>
          <p:cNvSpPr/>
          <p:nvPr/>
        </p:nvSpPr>
        <p:spPr>
          <a:xfrm>
            <a:off x="1028879" y="2504486"/>
            <a:ext cx="1012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23" name="Shape 23"/>
          <p:cNvSpPr/>
          <p:nvPr/>
        </p:nvSpPr>
        <p:spPr>
          <a:xfrm>
            <a:off x="5695445" y="474826"/>
            <a:ext cx="1012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24" name="Shape 24"/>
          <p:cNvSpPr/>
          <p:nvPr/>
        </p:nvSpPr>
        <p:spPr>
          <a:xfrm>
            <a:off x="10305617" y="6127439"/>
            <a:ext cx="3384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1902872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Shape 29" descr="connections-05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7929" y="0"/>
            <a:ext cx="1217614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1620400" y="2501400"/>
            <a:ext cx="8951200" cy="109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1pPr>
            <a:lvl2pPr lvl="1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2pPr>
            <a:lvl3pPr lvl="2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3pPr>
            <a:lvl4pPr lvl="3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4pPr>
            <a:lvl5pPr lvl="4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5pPr>
            <a:lvl6pPr lvl="5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6pPr>
            <a:lvl7pPr lvl="6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7pPr>
            <a:lvl8pPr lvl="7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8pPr>
            <a:lvl9pPr lvl="8" algn="ctr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9pPr>
          </a:lstStyle>
          <a:p>
            <a:endParaRPr/>
          </a:p>
        </p:txBody>
      </p:sp>
      <p:grpSp>
        <p:nvGrpSpPr>
          <p:cNvPr id="31" name="Shape 31"/>
          <p:cNvGrpSpPr/>
          <p:nvPr/>
        </p:nvGrpSpPr>
        <p:grpSpPr>
          <a:xfrm>
            <a:off x="4791200" y="1074285"/>
            <a:ext cx="2609600" cy="1093200"/>
            <a:chOff x="3593400" y="1760085"/>
            <a:chExt cx="1957200" cy="1093200"/>
          </a:xfrm>
        </p:grpSpPr>
        <p:sp>
          <p:nvSpPr>
            <p:cNvPr id="32" name="Shape 32"/>
            <p:cNvSpPr txBox="1"/>
            <p:nvPr/>
          </p:nvSpPr>
          <p:spPr>
            <a:xfrm>
              <a:off x="3593400" y="1872097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" sz="6000" b="1">
                  <a:solidFill>
                    <a:srgbClr val="0091E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</a:p>
          </p:txBody>
        </p:sp>
        <p:sp>
          <p:nvSpPr>
            <p:cNvPr id="33" name="Shape 33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  <p:sp>
          <p:nvSpPr>
            <p:cNvPr id="34" name="Shape 3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800"/>
            </a:p>
          </p:txBody>
        </p:sp>
      </p:grpSp>
      <p:cxnSp>
        <p:nvCxnSpPr>
          <p:cNvPr id="35" name="Shape 35"/>
          <p:cNvCxnSpPr>
            <a:endCxn id="33" idx="1"/>
          </p:cNvCxnSpPr>
          <p:nvPr/>
        </p:nvCxnSpPr>
        <p:spPr>
          <a:xfrm>
            <a:off x="4989460" y="871980"/>
            <a:ext cx="591200" cy="3624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6" name="Shape 36"/>
          <p:cNvCxnSpPr/>
          <p:nvPr/>
        </p:nvCxnSpPr>
        <p:spPr>
          <a:xfrm rot="10800000">
            <a:off x="5486400" y="269685"/>
            <a:ext cx="609600" cy="80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7" name="Shape 37"/>
          <p:cNvCxnSpPr/>
          <p:nvPr/>
        </p:nvCxnSpPr>
        <p:spPr>
          <a:xfrm rot="10800000" flipH="1">
            <a:off x="6332100" y="753126"/>
            <a:ext cx="126800" cy="348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8861364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04593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9843655" cy="1020330"/>
          </a:xfrm>
          <a:prstGeom prst="rect">
            <a:avLst/>
          </a:prstGeom>
          <a:gradFill>
            <a:gsLst>
              <a:gs pos="0">
                <a:srgbClr val="FFFFFF"/>
              </a:gs>
              <a:gs pos="74000">
                <a:srgbClr val="B3D1EC"/>
              </a:gs>
              <a:gs pos="83000">
                <a:srgbClr val="B3D1EC"/>
              </a:gs>
              <a:gs pos="100000">
                <a:srgbClr val="CCE0F2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7FCB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575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3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979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ADDB71BD-5973-4368-9009-C107CE5B06DC}" type="datetime1">
              <a:rPr lang="en-US" smtClean="0"/>
              <a:t>7/25/2020</a:t>
            </a:fld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9791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MITM: Tales of Trust and Betrayal</a:t>
            </a:r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979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5188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717A6-C054-4F46-85E5-EF201B24655C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4B8B20-83FB-45AF-BEA8-EC4C0D69EF73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3B4-1E49-4E0B-BC19-E5145B2AC6CD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4D5E4-350D-4534-962D-B80CE956FD7B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F4D72-26F1-40C8-9D6A-1E4AF43E5EBB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331D7-CEC0-49D5-8BCC-8D4E673664D1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232AFCA0-E807-411A-9755-F170FF67FCE5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56AE28F-FBAE-4890-88DF-51CEA4B4D0B6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A2681E9B-53B9-4CC1-BADD-DC8738B01440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048200" y="410827"/>
            <a:ext cx="10095600" cy="936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048200" y="1682267"/>
            <a:ext cx="10095600" cy="476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CFD8DC"/>
              </a:buClr>
              <a:buSzPct val="100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480"/>
              </a:spcBef>
              <a:buClr>
                <a:srgbClr val="CFD8DC"/>
              </a:buClr>
              <a:buSzPct val="1000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>
              <a:spcBef>
                <a:spcPts val="480"/>
              </a:spcBef>
              <a:buClr>
                <a:srgbClr val="CFD8DC"/>
              </a:buClr>
              <a:buSzPct val="1000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083375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</p:sldLayoutIdLst>
  <p:transition>
    <p:fade/>
  </p:transition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xathrya.id/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Man in the Middle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Tales of 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trust and betrayal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778336-9D91-4E72-A8E0-CE44FBD2AC49}"/>
              </a:ext>
            </a:extLst>
          </p:cNvPr>
          <p:cNvSpPr txBox="1"/>
          <p:nvPr/>
        </p:nvSpPr>
        <p:spPr>
          <a:xfrm>
            <a:off x="9511437" y="6444734"/>
            <a:ext cx="2037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Satria Ady Pradana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31DFD4-A7A0-4DA0-BD19-4E06A9978CC8}"/>
              </a:ext>
            </a:extLst>
          </p:cNvPr>
          <p:cNvSpPr txBox="1"/>
          <p:nvPr/>
        </p:nvSpPr>
        <p:spPr>
          <a:xfrm>
            <a:off x="159391" y="6444734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0BAF5-5C64-419B-8A13-DF30FB739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MITM: Passive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13909D2-D083-4D39-84DE-4FD0D8E52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Quietly monitor messages.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Capturing information in transit without modify any part in any way.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Modifying the infrastructure, not the target.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D2C57-0AEA-4467-BC32-9E3ECFA4A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3B256-51EF-4683-A658-E624E0A79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013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F99-D4A2-48C8-87CB-AA02D829B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Tapping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F5C8FF8-455E-440B-83D2-117D4F7A78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407592" y="2305458"/>
            <a:ext cx="3748088" cy="3748088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AFFEF8B-D62F-460C-8F72-0C97059CF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0529" y="2218002"/>
            <a:ext cx="5353218" cy="3748194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Introduce middle point in communication line.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Copy the messages in traffic.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No transit, no controlling flow.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24A58D-5ED0-4D7B-90FA-0AE40D862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E6E572-8367-42B8-83DD-5B34F194F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010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65E4A-5673-4A9D-AA4A-836B62611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Mirroring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78243-3F50-4BD2-B384-5EF831353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Also known as SPAN (Switched Port Analyzer)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Feature of most enterprise-class switches (managed switches).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Forward in/out traffic of specific port to other port.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0CC74-25A2-4485-88A5-690EFEAD3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E2A549-F983-4C94-B421-541FB538F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6BAF82-5593-4B3F-B8B9-70E133773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1459" y="2021050"/>
            <a:ext cx="4062133" cy="393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286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B71E-607A-4D19-9BC2-DE7F12CD1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MITM: Active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F200B-E8B0-444E-A711-8CFF2EF51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Periodically send requests.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Modify application or machine behavior to redirect messages.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Force request to transit to proxy, unbeknownst.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7187D4-DC2D-45B0-85DB-520A11879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A163FB-CD18-45A2-BDF1-C17E06343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185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34522-7FCB-4669-8E8B-ADE5DA04A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Application-Level MITM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325AD-D286-4613-83B3-F4F82AC84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Application to application communication.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Intercomponent communication.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Altering applications behavior.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Hooking functions.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 classes: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Man in The Browser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02A716-DE07-40CE-B046-C944349EC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53ABB-4F71-41E4-B315-50C7311F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13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2A4B-C3B3-4014-9A6A-5F61341CE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Level MITM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CE108-E809-415D-9409-717023F7F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Host to host communication.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Techniques: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Rogue Access Point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ARP Spoofing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DNS Spoofing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DHCP Spoofing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BB03E-7B23-4790-9291-3497E2F1D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3E1E39-4A22-4107-B604-E0ED3380C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2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FDC85F5-0ABF-48B5-A5D6-717DAC450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Rogue Access Point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DE09BCE-578F-40DF-8C07-8EE2B6ABC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Pretend as legitimate Access Point.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Trick nearby devices to join.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0DAD4-80B5-4DFC-A2FB-C3BBE4C56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F1723-EBD3-4554-BBA6-283EF44C3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92336D4-7BB2-49E7-9B47-D90732453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108664"/>
            <a:ext cx="2760428" cy="27604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4E4D19-04D1-408E-8CFE-8DAC3EAED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3672" y="3429000"/>
            <a:ext cx="2336334" cy="233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499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BED59-8C86-44AA-9DE3-B9C8E9044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ARP Spoofing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7B451-4A60-471D-B7FE-1A95A4890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Address Resolution Protocol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Convert / map IP address into physical address (MAC).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Switch know MAC addresses, router know IP addresses.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Sent packets to modify ARP cache table.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Usually attacker imposing as gateway.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24AF2C-2C76-4846-9A58-314F58601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CC2F4E-F399-4374-8FDC-29739DC75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9552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EA2FD-452F-4509-BF9B-5F837578D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DNS Spoofing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50BB5-F571-4A63-A27C-B2100737C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Domain Name System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Convert domain name to IP address.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Machine use IP address fluently, human remember words better.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Send packets to corrupt and modify DNS cache information.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Usually sniffing ID of any DNS request and reply before the real DNS server.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86B344-1A7D-4B6B-9956-F8D092672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5AAAA1-A2F8-4598-B52C-A3133DEAC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430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3E282-DF19-41AB-95AA-4DBC1C388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DHCP Spoofing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41D83-514E-48DC-8E9B-04A87AB82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Dynamic Host Configuration Protocol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Set up host IP address, gateway, DNS server, and subnet dynamically.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Give desired configuration to victim.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DHCP requests are made in broadcast mode.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Reply to machine DHCP requests before real DHCP server answer.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IP address of victim.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Gateway address assigned to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711F7-EAAD-4F25-8455-5D7000CBB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33E6E0-ED98-4C5D-B0A4-FD9866E3D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499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4893C5-93E1-4544-9D0A-31BE5357F1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7865" y="2723683"/>
            <a:ext cx="2334827" cy="2334827"/>
          </a:xfrm>
          <a:prstGeom prst="rect">
            <a:avLst/>
          </a:prstGeom>
        </p:spPr>
      </p:pic>
      <p:sp>
        <p:nvSpPr>
          <p:cNvPr id="74" name="Shape 74"/>
          <p:cNvSpPr/>
          <p:nvPr/>
        </p:nvSpPr>
        <p:spPr>
          <a:xfrm>
            <a:off x="7389747" y="3416026"/>
            <a:ext cx="1820700" cy="18207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75" name="Shape 75"/>
          <p:cNvSpPr txBox="1">
            <a:spLocks noGrp="1"/>
          </p:cNvSpPr>
          <p:nvPr>
            <p:ph type="ctrTitle" idx="4294967295"/>
          </p:nvPr>
        </p:nvSpPr>
        <p:spPr>
          <a:xfrm>
            <a:off x="3161501" y="587126"/>
            <a:ext cx="5642100" cy="1546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r>
              <a:rPr lang="en" sz="6000" b="1" dirty="0"/>
              <a:t>H</a:t>
            </a:r>
            <a:r>
              <a:rPr lang="id-ID" sz="6000" b="1" dirty="0"/>
              <a:t>i</a:t>
            </a:r>
            <a:r>
              <a:rPr lang="en" sz="6000" b="1" dirty="0"/>
              <a:t>!</a:t>
            </a:r>
          </a:p>
        </p:txBody>
      </p:sp>
      <p:sp>
        <p:nvSpPr>
          <p:cNvPr id="76" name="Shape 76"/>
          <p:cNvSpPr txBox="1">
            <a:spLocks noGrp="1"/>
          </p:cNvSpPr>
          <p:nvPr>
            <p:ph type="subTitle" idx="4294967295"/>
          </p:nvPr>
        </p:nvSpPr>
        <p:spPr>
          <a:xfrm>
            <a:off x="3161501" y="1881751"/>
            <a:ext cx="5642100" cy="104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600" b="1" dirty="0"/>
              <a:t>I am </a:t>
            </a:r>
            <a:r>
              <a:rPr lang="id-ID" sz="3600" b="1" dirty="0"/>
              <a:t>Satria </a:t>
            </a:r>
            <a:r>
              <a:rPr lang="id-ID" sz="3600" b="1" dirty="0">
                <a:solidFill>
                  <a:srgbClr val="00B0F0"/>
                </a:solidFill>
              </a:rPr>
              <a:t>Ady</a:t>
            </a:r>
            <a:r>
              <a:rPr lang="id-ID" sz="3600" b="1" dirty="0"/>
              <a:t> Pradana</a:t>
            </a:r>
            <a:endParaRPr lang="en" sz="3600" b="1" dirty="0"/>
          </a:p>
        </p:txBody>
      </p:sp>
      <p:sp>
        <p:nvSpPr>
          <p:cNvPr id="77" name="Shape 77"/>
          <p:cNvSpPr txBox="1">
            <a:spLocks noGrp="1"/>
          </p:cNvSpPr>
          <p:nvPr>
            <p:ph type="body" idx="4294967295"/>
          </p:nvPr>
        </p:nvSpPr>
        <p:spPr>
          <a:xfrm>
            <a:off x="1275126" y="3055983"/>
            <a:ext cx="5698011" cy="320709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indent="-457200">
              <a:spcBef>
                <a:spcPts val="0"/>
              </a:spcBef>
            </a:pPr>
            <a:r>
              <a:rPr lang="en-US" sz="2000" dirty="0"/>
              <a:t>Cyber Security Consultant at </a:t>
            </a:r>
            <a:r>
              <a:rPr lang="en-US" sz="2000" b="1" dirty="0"/>
              <a:t>Mitra </a:t>
            </a:r>
            <a:r>
              <a:rPr lang="en-US" sz="2000" b="1" dirty="0" err="1"/>
              <a:t>Integrasi</a:t>
            </a:r>
            <a:r>
              <a:rPr lang="en-US" sz="2000" b="1" dirty="0"/>
              <a:t> </a:t>
            </a:r>
            <a:r>
              <a:rPr lang="en-US" sz="2000" b="1" dirty="0" err="1"/>
              <a:t>Informatika</a:t>
            </a:r>
            <a:endParaRPr lang="en-US" sz="2000" b="1" dirty="0"/>
          </a:p>
          <a:p>
            <a:pPr marL="457200" indent="-457200">
              <a:spcBef>
                <a:spcPts val="0"/>
              </a:spcBef>
            </a:pPr>
            <a:r>
              <a:rPr lang="en-US" sz="2000" dirty="0"/>
              <a:t>Community Leader of Reversing.ID</a:t>
            </a:r>
          </a:p>
          <a:p>
            <a:pPr marL="457200" indent="-457200">
              <a:spcBef>
                <a:spcPts val="0"/>
              </a:spcBef>
            </a:pPr>
            <a:r>
              <a:rPr lang="en-US" sz="2000" dirty="0"/>
              <a:t>R&amp;D Member of Indonesia Honeynet Project</a:t>
            </a:r>
          </a:p>
          <a:p>
            <a:pPr marL="457200" indent="-457200">
              <a:spcBef>
                <a:spcPts val="0"/>
              </a:spcBef>
            </a:pPr>
            <a:r>
              <a:rPr lang="en-US" sz="2000" dirty="0"/>
              <a:t>Researcher</a:t>
            </a:r>
          </a:p>
          <a:p>
            <a:pPr marL="457200" indent="-457200">
              <a:spcBef>
                <a:spcPts val="0"/>
              </a:spcBef>
            </a:pPr>
            <a:endParaRPr lang="en-US" sz="2000" dirty="0"/>
          </a:p>
          <a:p>
            <a:pPr marL="457200" indent="-457200">
              <a:spcBef>
                <a:spcPts val="0"/>
              </a:spcBef>
            </a:pPr>
            <a:endParaRPr lang="id-ID" sz="2000" dirty="0"/>
          </a:p>
        </p:txBody>
      </p:sp>
      <p:cxnSp>
        <p:nvCxnSpPr>
          <p:cNvPr id="79" name="Shape 79"/>
          <p:cNvCxnSpPr/>
          <p:nvPr/>
        </p:nvCxnSpPr>
        <p:spPr>
          <a:xfrm>
            <a:off x="8463075" y="5244825"/>
            <a:ext cx="145800" cy="567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0" name="Shape 80"/>
          <p:cNvCxnSpPr/>
          <p:nvPr/>
        </p:nvCxnSpPr>
        <p:spPr>
          <a:xfrm>
            <a:off x="8943813" y="4970091"/>
            <a:ext cx="289500" cy="396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1" name="Shape 81"/>
          <p:cNvCxnSpPr/>
          <p:nvPr/>
        </p:nvCxnSpPr>
        <p:spPr>
          <a:xfrm>
            <a:off x="9160226" y="4669275"/>
            <a:ext cx="802500" cy="2595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3C9461D-1061-49E5-A787-1C389E3D0A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2519" y="5137532"/>
            <a:ext cx="410536" cy="4105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A92C9A-11F3-43DF-931C-B0932B949237}"/>
              </a:ext>
            </a:extLst>
          </p:cNvPr>
          <p:cNvSpPr txBox="1"/>
          <p:nvPr/>
        </p:nvSpPr>
        <p:spPr>
          <a:xfrm>
            <a:off x="7703057" y="5184258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xathrya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727C96-8350-4218-8A84-298D1095DE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2517" y="5633513"/>
            <a:ext cx="446323" cy="4463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C2F6A91-2121-4AEC-92EB-40EA2CB87828}"/>
              </a:ext>
            </a:extLst>
          </p:cNvPr>
          <p:cNvSpPr txBox="1"/>
          <p:nvPr/>
        </p:nvSpPr>
        <p:spPr>
          <a:xfrm>
            <a:off x="7703057" y="5685702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@xathrya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59851EB-4A1A-422A-B781-F7D39211C7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57319" y="5956917"/>
            <a:ext cx="818812" cy="818812"/>
          </a:xfrm>
          <a:prstGeom prst="rect">
            <a:avLst/>
          </a:prstGeom>
        </p:spPr>
      </p:pic>
      <p:sp>
        <p:nvSpPr>
          <p:cNvPr id="19" name="Shape 61">
            <a:extLst>
              <a:ext uri="{FF2B5EF4-FFF2-40B4-BE49-F238E27FC236}">
                <a16:creationId xmlns:a16="http://schemas.microsoft.com/office/drawing/2014/main" id="{77C25836-0E5A-4430-B12B-519D11638BD7}"/>
              </a:ext>
            </a:extLst>
          </p:cNvPr>
          <p:cNvSpPr txBox="1">
            <a:spLocks/>
          </p:cNvSpPr>
          <p:nvPr/>
        </p:nvSpPr>
        <p:spPr>
          <a:xfrm>
            <a:off x="2476131" y="6084750"/>
            <a:ext cx="6374168" cy="1546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ct val="100000"/>
              <a:buFont typeface="Roboto Slab"/>
              <a:buNone/>
              <a:defRPr sz="6000" b="1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ct val="100000"/>
              <a:buFont typeface="Roboto Slab"/>
              <a:buNone/>
              <a:tabLst/>
              <a:defRPr/>
            </a:pPr>
            <a:r>
              <a:rPr kumimoji="0" lang="id-ID" sz="1800" b="1" i="0" u="none" strike="noStrike" kern="0" cap="none" spc="0" normalizeH="0" baseline="0" noProof="0" dirty="0">
                <a:ln>
                  <a:noFill/>
                </a:ln>
                <a:solidFill>
                  <a:srgbClr val="0091EA"/>
                </a:solidFill>
                <a:effectLst/>
                <a:uLnTx/>
                <a:uFillTx/>
                <a:latin typeface="Roboto Slab"/>
                <a:sym typeface="Roboto Slab"/>
              </a:rPr>
              <a:t>Reversing.ID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ct val="100000"/>
              <a:buFont typeface="Roboto Slab"/>
              <a:buNone/>
              <a:tabLst/>
              <a:defRPr/>
            </a:pPr>
            <a:r>
              <a:rPr kumimoji="0" lang="en-US" sz="800" b="1" i="0" u="none" strike="noStrike" kern="0" cap="none" spc="0" normalizeH="0" baseline="0" noProof="0" dirty="0">
                <a:ln>
                  <a:noFill/>
                </a:ln>
                <a:solidFill>
                  <a:srgbClr val="0091EA"/>
                </a:solidFill>
                <a:effectLst/>
                <a:uLnTx/>
                <a:uFillTx/>
                <a:latin typeface="Roboto Slab"/>
                <a:sym typeface="Roboto Slab"/>
              </a:rPr>
              <a:t>Revealing the Truth through Breaking Things</a:t>
            </a:r>
            <a:endParaRPr kumimoji="0" lang="en" sz="800" b="1" i="0" u="none" strike="noStrike" kern="0" cap="none" spc="0" normalizeH="0" baseline="0" noProof="0" dirty="0">
              <a:ln>
                <a:noFill/>
              </a:ln>
              <a:solidFill>
                <a:srgbClr val="0091EA"/>
              </a:solidFill>
              <a:effectLst/>
              <a:uLnTx/>
              <a:uFillTx/>
              <a:latin typeface="Roboto Slab"/>
              <a:sym typeface="Roboto Slab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04DECB-D7CC-472F-86DB-4EA42A5EF4D9}"/>
              </a:ext>
            </a:extLst>
          </p:cNvPr>
          <p:cNvSpPr txBox="1"/>
          <p:nvPr/>
        </p:nvSpPr>
        <p:spPr>
          <a:xfrm>
            <a:off x="8657164" y="5172976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8"/>
              </a:rPr>
              <a:t>https://xathrya.id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9742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0EBA3-2E9A-4020-976C-9E3FE8587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Hardware-Level MITM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25287-481D-4DBB-A7E2-0A511019D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6729648" cy="376089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Targeting contactless devices (proximity card, RFID, NFC,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Commonly used to relay and replay messages.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A9E299-784B-40E0-A3C6-CAFC73173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645F5F-25BC-4214-A73A-E6136558C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2C524D-0EA3-4C6C-AE8F-27C2C6684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9152" y="2156672"/>
            <a:ext cx="3489728" cy="26172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666928-1CDD-4B52-9847-34DAA9661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527" y="3273039"/>
            <a:ext cx="2966894" cy="296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943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425A3-1834-4C31-B62B-BD4E72213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 in the Middle (MITM)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9867F-E1B1-4316-BAD8-EB9CFEE48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 known as: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Bucket-Brigade Attack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Eavesdropping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A5A251-5125-4F65-8E75-F48513B26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2D8906-84BF-4F65-A7C6-9AC3EA03B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793961-4F1E-4A21-BF41-D3E7BB8EA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8964" y="3176500"/>
            <a:ext cx="4074647" cy="143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158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5D65C-14A6-4F23-B2A9-22EA79ACD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 in the Middle (MITM)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2DB2B-7D87-4BE4-9A32-C715C8013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Eavesdropping.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Positioning self between two communicating parties.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Able to monitor, relay, and possibly alter the messages.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(Usually) Tricking each parties, impersonate as the other side of communication.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Using or act as proxy in the middle ground.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509EFA-0188-416E-A391-3447B6F5B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CBC3B7-7660-49D9-86EE-232B20FF3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44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1C267-F92B-4669-9DD2-AA735AB23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 in the Middle (MITM)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3C0F5-1C26-498C-A8A1-E463F7A98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7241377" cy="376089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Derived from the basketball scenario.</a:t>
            </a:r>
          </a:p>
          <a:p>
            <a:pPr marL="0" indent="0">
              <a:buNone/>
            </a:pPr>
            <a:r>
              <a:rPr lang="en-US" dirty="0"/>
              <a:t>Two players intend to pass a ball to each other while one player between them tries to seize it.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A257FC-37C0-4746-9A08-24F192760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03F6D2-D673-4B37-BEC5-DCF825AA3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552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653B1-C45E-48D3-A8FE-0519D8323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Use MITM?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26E7A-8006-4074-9F3C-30CA5EC94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Hackers, attacking people in vicinity, to sniff or steals data.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Security researcher, targeting his own hardware or application, to learn the behavior.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A94162-9B78-4E87-9ED6-A19E3D203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EF64D-D6F2-44D0-A2D7-28085A16F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276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D7C84-99D7-42AB-83E4-2815E0D1C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266AD-7E32-4179-9DD3-2A3FEBF2C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most cases: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Credentials stolen.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Activity monitored.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Tamper messages.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A34D6E-7BCD-4CD4-AADA-3C3B31C25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4DF108-6C6A-4FBF-B3CE-B6DD954C6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161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506E8B-912D-41FB-B1D2-FDD27F81A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Techniques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05D47F-01EA-4C3E-BDFA-17C0413AF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2E4C61-2F17-4643-9456-EA4955AFB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285ECF-033E-4925-B687-84B58CA10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310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303D3-6E57-4178-B831-82D59C01E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MITM: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737C8-E806-41CB-9341-E2B5D49BCBC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Based on Interactions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Passive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Active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23A55B-E233-42DF-97EC-99611F76D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85727" y="2120900"/>
            <a:ext cx="4639736" cy="374819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Based on Level of Proximity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Application Level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Network Level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Hardware Level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23D6F9-6FBD-4094-8EE0-4B3062C73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MITM: Tales of Trust and Betrayal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97E875-5D96-45AC-AA4D-CEDF39BA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3D52ECE8-1EFF-461D-9C53-9FDEF8262964}"/>
              </a:ext>
            </a:extLst>
          </p:cNvPr>
          <p:cNvSpPr txBox="1">
            <a:spLocks/>
          </p:cNvSpPr>
          <p:nvPr/>
        </p:nvSpPr>
        <p:spPr>
          <a:xfrm>
            <a:off x="3900161" y="3994996"/>
            <a:ext cx="4639736" cy="374819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dirty="0"/>
              <a:t>Based on Attacks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Rogue Access Point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Identity Spoofing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08375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F503EC-3FFF-4193-A86F-39150E2BAC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{5C223A8A-DE97-402D-B78D-8E6082BF65B9}tf11429527_win32</Template>
  <TotalTime>791</TotalTime>
  <Words>708</Words>
  <Application>Microsoft Office PowerPoint</Application>
  <PresentationFormat>Widescreen</PresentationFormat>
  <Paragraphs>144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Bookman Old Style</vt:lpstr>
      <vt:lpstr>Calibri</vt:lpstr>
      <vt:lpstr>Franklin Gothic Book</vt:lpstr>
      <vt:lpstr>Roboto Slab</vt:lpstr>
      <vt:lpstr>Source Sans Pro</vt:lpstr>
      <vt:lpstr>Wingdings</vt:lpstr>
      <vt:lpstr>1_RetrospectVTI</vt:lpstr>
      <vt:lpstr>Cordelia template</vt:lpstr>
      <vt:lpstr>Man in the Middle</vt:lpstr>
      <vt:lpstr>Hi!</vt:lpstr>
      <vt:lpstr>Man in the Middle (MITM)</vt:lpstr>
      <vt:lpstr>Man in the Middle (MITM)</vt:lpstr>
      <vt:lpstr>Man in the Middle (MITM)</vt:lpstr>
      <vt:lpstr>Who Use MITM?</vt:lpstr>
      <vt:lpstr>Impact</vt:lpstr>
      <vt:lpstr>Techniques</vt:lpstr>
      <vt:lpstr>MITM: Types</vt:lpstr>
      <vt:lpstr>MITM: Passive</vt:lpstr>
      <vt:lpstr>Network Tapping</vt:lpstr>
      <vt:lpstr>Port Mirroring</vt:lpstr>
      <vt:lpstr>MITM: Active</vt:lpstr>
      <vt:lpstr>Application-Level MITM</vt:lpstr>
      <vt:lpstr>Network Level MITM</vt:lpstr>
      <vt:lpstr>Rogue Access Point</vt:lpstr>
      <vt:lpstr>ARP Spoofing</vt:lpstr>
      <vt:lpstr>DNS Spoofing</vt:lpstr>
      <vt:lpstr>DHCP Spoofing</vt:lpstr>
      <vt:lpstr>Hardware-Level MITM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 in the Middle</dc:title>
  <dc:creator>Satria Ady Pradana</dc:creator>
  <cp:lastModifiedBy>Satria Ady Pradana</cp:lastModifiedBy>
  <cp:revision>19</cp:revision>
  <dcterms:created xsi:type="dcterms:W3CDTF">2020-07-24T20:30:45Z</dcterms:created>
  <dcterms:modified xsi:type="dcterms:W3CDTF">2020-07-25T09:42:18Z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